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91" r:id="rId3"/>
    <p:sldId id="2592" r:id="rId4"/>
    <p:sldId id="1810" r:id="rId5"/>
    <p:sldId id="1811" r:id="rId6"/>
    <p:sldId id="1215" r:id="rId7"/>
    <p:sldId id="2215" r:id="rId8"/>
    <p:sldId id="1871" r:id="rId9"/>
    <p:sldId id="1872" r:id="rId10"/>
    <p:sldId id="1873" r:id="rId11"/>
    <p:sldId id="1874" r:id="rId12"/>
    <p:sldId id="1875" r:id="rId13"/>
    <p:sldId id="1876" r:id="rId14"/>
    <p:sldId id="2380" r:id="rId15"/>
    <p:sldId id="1877" r:id="rId16"/>
    <p:sldId id="1929" r:id="rId17"/>
    <p:sldId id="2441" r:id="rId19"/>
    <p:sldId id="2442" r:id="rId20"/>
    <p:sldId id="1985" r:id="rId21"/>
    <p:sldId id="1986" r:id="rId22"/>
    <p:sldId id="2282" r:id="rId23"/>
    <p:sldId id="1980" r:id="rId24"/>
    <p:sldId id="1981" r:id="rId25"/>
    <p:sldId id="1990" r:id="rId26"/>
    <p:sldId id="1991" r:id="rId27"/>
    <p:sldId id="1992" r:id="rId28"/>
    <p:sldId id="2284" r:id="rId29"/>
    <p:sldId id="1989" r:id="rId30"/>
    <p:sldId id="2286" r:id="rId31"/>
    <p:sldId id="2546" r:id="rId32"/>
    <p:sldId id="1994" r:id="rId33"/>
    <p:sldId id="1995" r:id="rId34"/>
    <p:sldId id="1293" r:id="rId35"/>
    <p:sldId id="1996" r:id="rId36"/>
    <p:sldId id="1997" r:id="rId37"/>
    <p:sldId id="1998" r:id="rId38"/>
    <p:sldId id="1999" r:id="rId39"/>
    <p:sldId id="2000" r:id="rId40"/>
    <p:sldId id="2446" r:id="rId41"/>
    <p:sldId id="2001" r:id="rId42"/>
    <p:sldId id="2049" r:id="rId43"/>
    <p:sldId id="2165" r:id="rId44"/>
    <p:sldId id="2340" r:id="rId45"/>
    <p:sldId id="2342" r:id="rId46"/>
    <p:sldId id="2147" r:id="rId47"/>
    <p:sldId id="2149" r:id="rId48"/>
    <p:sldId id="2288" r:id="rId49"/>
    <p:sldId id="2148" r:id="rId50"/>
    <p:sldId id="2287" r:id="rId51"/>
    <p:sldId id="2289" r:id="rId52"/>
    <p:sldId id="2343" r:id="rId53"/>
    <p:sldId id="2146" r:id="rId54"/>
    <p:sldId id="2151" r:id="rId55"/>
    <p:sldId id="2443" r:id="rId56"/>
    <p:sldId id="2444" r:id="rId57"/>
    <p:sldId id="2445" r:id="rId58"/>
    <p:sldId id="2154" r:id="rId59"/>
    <p:sldId id="2155" r:id="rId60"/>
    <p:sldId id="2156" r:id="rId61"/>
    <p:sldId id="2157" r:id="rId62"/>
    <p:sldId id="2158" r:id="rId63"/>
    <p:sldId id="2159" r:id="rId64"/>
    <p:sldId id="2160" r:id="rId65"/>
    <p:sldId id="2161" r:id="rId66"/>
    <p:sldId id="2162" r:id="rId67"/>
    <p:sldId id="2163" r:id="rId68"/>
    <p:sldId id="2378" r:id="rId69"/>
    <p:sldId id="2379" r:id="rId70"/>
    <p:sldId id="2144" r:id="rId71"/>
    <p:sldId id="2203" r:id="rId72"/>
    <p:sldId id="2204" r:id="rId73"/>
    <p:sldId id="2206" r:id="rId74"/>
    <p:sldId id="2212" r:id="rId75"/>
    <p:sldId id="472" r:id="rId76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55"/>
    <a:srgbClr val="FFFFFF"/>
    <a:srgbClr val="C00000"/>
    <a:srgbClr val="EAF3FA"/>
    <a:srgbClr val="58B6E5"/>
    <a:srgbClr val="E2AEAB"/>
    <a:srgbClr val="F1E8EA"/>
    <a:srgbClr val="B8975A"/>
    <a:srgbClr val="E2DDE5"/>
    <a:srgbClr val="C6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00" y="176"/>
      </p:cViewPr>
      <p:guideLst>
        <p:guide orient="horz" pos="2238"/>
        <p:guide pos="346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1" Type="http://schemas.openxmlformats.org/officeDocument/2006/relationships/tags" Target="tags/tag446.xml"/><Relationship Id="rId80" Type="http://schemas.openxmlformats.org/officeDocument/2006/relationships/commentAuthors" Target="commentAuthors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32.png"/><Relationship Id="rId4" Type="http://schemas.openxmlformats.org/officeDocument/2006/relationships/image" Target="../media/image26.png"/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5.jpeg"/><Relationship Id="rId4" Type="http://schemas.openxmlformats.org/officeDocument/2006/relationships/image" Target="../media/image29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5.jpeg"/><Relationship Id="rId4" Type="http://schemas.openxmlformats.org/officeDocument/2006/relationships/image" Target="../media/image33.png"/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3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6.xml"/><Relationship Id="rId2" Type="http://schemas.openxmlformats.org/officeDocument/2006/relationships/image" Target="../media/image40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8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jpeg"/><Relationship Id="rId3" Type="http://schemas.openxmlformats.org/officeDocument/2006/relationships/image" Target="../media/image4.pn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0.xml"/><Relationship Id="rId5" Type="http://schemas.openxmlformats.org/officeDocument/2006/relationships/image" Target="../media/image4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tags" Target="../tags/tag189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287.xml"/><Relationship Id="rId98" Type="http://schemas.openxmlformats.org/officeDocument/2006/relationships/tags" Target="../tags/tag286.xml"/><Relationship Id="rId97" Type="http://schemas.openxmlformats.org/officeDocument/2006/relationships/tags" Target="../tags/tag285.xml"/><Relationship Id="rId96" Type="http://schemas.openxmlformats.org/officeDocument/2006/relationships/tags" Target="../tags/tag284.xml"/><Relationship Id="rId95" Type="http://schemas.openxmlformats.org/officeDocument/2006/relationships/tags" Target="../tags/tag283.xml"/><Relationship Id="rId94" Type="http://schemas.openxmlformats.org/officeDocument/2006/relationships/tags" Target="../tags/tag282.xml"/><Relationship Id="rId93" Type="http://schemas.openxmlformats.org/officeDocument/2006/relationships/tags" Target="../tags/tag281.xml"/><Relationship Id="rId92" Type="http://schemas.openxmlformats.org/officeDocument/2006/relationships/tags" Target="../tags/tag280.xml"/><Relationship Id="rId91" Type="http://schemas.openxmlformats.org/officeDocument/2006/relationships/tags" Target="../tags/tag279.xml"/><Relationship Id="rId90" Type="http://schemas.openxmlformats.org/officeDocument/2006/relationships/tags" Target="../tags/tag278.xml"/><Relationship Id="rId9" Type="http://schemas.openxmlformats.org/officeDocument/2006/relationships/tags" Target="../tags/tag197.xml"/><Relationship Id="rId89" Type="http://schemas.openxmlformats.org/officeDocument/2006/relationships/tags" Target="../tags/tag277.xml"/><Relationship Id="rId88" Type="http://schemas.openxmlformats.org/officeDocument/2006/relationships/tags" Target="../tags/tag276.xml"/><Relationship Id="rId87" Type="http://schemas.openxmlformats.org/officeDocument/2006/relationships/tags" Target="../tags/tag275.xml"/><Relationship Id="rId86" Type="http://schemas.openxmlformats.org/officeDocument/2006/relationships/tags" Target="../tags/tag274.xml"/><Relationship Id="rId85" Type="http://schemas.openxmlformats.org/officeDocument/2006/relationships/tags" Target="../tags/tag273.xml"/><Relationship Id="rId84" Type="http://schemas.openxmlformats.org/officeDocument/2006/relationships/tags" Target="../tags/tag272.xml"/><Relationship Id="rId83" Type="http://schemas.openxmlformats.org/officeDocument/2006/relationships/tags" Target="../tags/tag271.xml"/><Relationship Id="rId82" Type="http://schemas.openxmlformats.org/officeDocument/2006/relationships/tags" Target="../tags/tag270.xml"/><Relationship Id="rId81" Type="http://schemas.openxmlformats.org/officeDocument/2006/relationships/tags" Target="../tags/tag269.xml"/><Relationship Id="rId80" Type="http://schemas.openxmlformats.org/officeDocument/2006/relationships/tags" Target="../tags/tag268.xml"/><Relationship Id="rId8" Type="http://schemas.openxmlformats.org/officeDocument/2006/relationships/tags" Target="../tags/tag196.xml"/><Relationship Id="rId79" Type="http://schemas.openxmlformats.org/officeDocument/2006/relationships/tags" Target="../tags/tag267.xml"/><Relationship Id="rId78" Type="http://schemas.openxmlformats.org/officeDocument/2006/relationships/tags" Target="../tags/tag266.xml"/><Relationship Id="rId77" Type="http://schemas.openxmlformats.org/officeDocument/2006/relationships/tags" Target="../tags/tag265.xml"/><Relationship Id="rId76" Type="http://schemas.openxmlformats.org/officeDocument/2006/relationships/tags" Target="../tags/tag264.xml"/><Relationship Id="rId75" Type="http://schemas.openxmlformats.org/officeDocument/2006/relationships/tags" Target="../tags/tag263.xml"/><Relationship Id="rId74" Type="http://schemas.openxmlformats.org/officeDocument/2006/relationships/tags" Target="../tags/tag262.xml"/><Relationship Id="rId73" Type="http://schemas.openxmlformats.org/officeDocument/2006/relationships/tags" Target="../tags/tag261.xml"/><Relationship Id="rId72" Type="http://schemas.openxmlformats.org/officeDocument/2006/relationships/tags" Target="../tags/tag260.xml"/><Relationship Id="rId71" Type="http://schemas.openxmlformats.org/officeDocument/2006/relationships/tags" Target="../tags/tag259.xml"/><Relationship Id="rId70" Type="http://schemas.openxmlformats.org/officeDocument/2006/relationships/tags" Target="../tags/tag258.xml"/><Relationship Id="rId7" Type="http://schemas.openxmlformats.org/officeDocument/2006/relationships/tags" Target="../tags/tag195.xml"/><Relationship Id="rId69" Type="http://schemas.openxmlformats.org/officeDocument/2006/relationships/tags" Target="../tags/tag257.xml"/><Relationship Id="rId68" Type="http://schemas.openxmlformats.org/officeDocument/2006/relationships/tags" Target="../tags/tag256.xml"/><Relationship Id="rId67" Type="http://schemas.openxmlformats.org/officeDocument/2006/relationships/tags" Target="../tags/tag255.xml"/><Relationship Id="rId66" Type="http://schemas.openxmlformats.org/officeDocument/2006/relationships/tags" Target="../tags/tag254.xml"/><Relationship Id="rId65" Type="http://schemas.openxmlformats.org/officeDocument/2006/relationships/tags" Target="../tags/tag253.xml"/><Relationship Id="rId64" Type="http://schemas.openxmlformats.org/officeDocument/2006/relationships/tags" Target="../tags/tag252.xml"/><Relationship Id="rId63" Type="http://schemas.openxmlformats.org/officeDocument/2006/relationships/tags" Target="../tags/tag251.xml"/><Relationship Id="rId62" Type="http://schemas.openxmlformats.org/officeDocument/2006/relationships/tags" Target="../tags/tag250.xml"/><Relationship Id="rId61" Type="http://schemas.openxmlformats.org/officeDocument/2006/relationships/tags" Target="../tags/tag249.xml"/><Relationship Id="rId60" Type="http://schemas.openxmlformats.org/officeDocument/2006/relationships/tags" Target="../tags/tag248.xml"/><Relationship Id="rId6" Type="http://schemas.openxmlformats.org/officeDocument/2006/relationships/tags" Target="../tags/tag194.xml"/><Relationship Id="rId59" Type="http://schemas.openxmlformats.org/officeDocument/2006/relationships/tags" Target="../tags/tag247.xml"/><Relationship Id="rId58" Type="http://schemas.openxmlformats.org/officeDocument/2006/relationships/tags" Target="../tags/tag246.xml"/><Relationship Id="rId57" Type="http://schemas.openxmlformats.org/officeDocument/2006/relationships/tags" Target="../tags/tag245.xml"/><Relationship Id="rId56" Type="http://schemas.openxmlformats.org/officeDocument/2006/relationships/tags" Target="../tags/tag244.xml"/><Relationship Id="rId55" Type="http://schemas.openxmlformats.org/officeDocument/2006/relationships/tags" Target="../tags/tag243.xml"/><Relationship Id="rId54" Type="http://schemas.openxmlformats.org/officeDocument/2006/relationships/tags" Target="../tags/tag242.xml"/><Relationship Id="rId53" Type="http://schemas.openxmlformats.org/officeDocument/2006/relationships/tags" Target="../tags/tag241.xml"/><Relationship Id="rId52" Type="http://schemas.openxmlformats.org/officeDocument/2006/relationships/tags" Target="../tags/tag240.xml"/><Relationship Id="rId51" Type="http://schemas.openxmlformats.org/officeDocument/2006/relationships/tags" Target="../tags/tag239.xml"/><Relationship Id="rId50" Type="http://schemas.openxmlformats.org/officeDocument/2006/relationships/tags" Target="../tags/tag238.xml"/><Relationship Id="rId5" Type="http://schemas.openxmlformats.org/officeDocument/2006/relationships/tags" Target="../tags/tag193.xml"/><Relationship Id="rId49" Type="http://schemas.openxmlformats.org/officeDocument/2006/relationships/tags" Target="../tags/tag237.xml"/><Relationship Id="rId48" Type="http://schemas.openxmlformats.org/officeDocument/2006/relationships/tags" Target="../tags/tag236.xml"/><Relationship Id="rId47" Type="http://schemas.openxmlformats.org/officeDocument/2006/relationships/tags" Target="../tags/tag235.xml"/><Relationship Id="rId46" Type="http://schemas.openxmlformats.org/officeDocument/2006/relationships/tags" Target="../tags/tag234.xml"/><Relationship Id="rId45" Type="http://schemas.openxmlformats.org/officeDocument/2006/relationships/tags" Target="../tags/tag233.xml"/><Relationship Id="rId44" Type="http://schemas.openxmlformats.org/officeDocument/2006/relationships/tags" Target="../tags/tag232.xml"/><Relationship Id="rId43" Type="http://schemas.openxmlformats.org/officeDocument/2006/relationships/tags" Target="../tags/tag231.xml"/><Relationship Id="rId42" Type="http://schemas.openxmlformats.org/officeDocument/2006/relationships/tags" Target="../tags/tag230.xml"/><Relationship Id="rId41" Type="http://schemas.openxmlformats.org/officeDocument/2006/relationships/tags" Target="../tags/tag229.xml"/><Relationship Id="rId40" Type="http://schemas.openxmlformats.org/officeDocument/2006/relationships/tags" Target="../tags/tag228.xml"/><Relationship Id="rId4" Type="http://schemas.openxmlformats.org/officeDocument/2006/relationships/tags" Target="../tags/tag192.xml"/><Relationship Id="rId39" Type="http://schemas.openxmlformats.org/officeDocument/2006/relationships/tags" Target="../tags/tag227.xml"/><Relationship Id="rId38" Type="http://schemas.openxmlformats.org/officeDocument/2006/relationships/tags" Target="../tags/tag226.xml"/><Relationship Id="rId37" Type="http://schemas.openxmlformats.org/officeDocument/2006/relationships/tags" Target="../tags/tag225.xml"/><Relationship Id="rId36" Type="http://schemas.openxmlformats.org/officeDocument/2006/relationships/tags" Target="../tags/tag224.xml"/><Relationship Id="rId35" Type="http://schemas.openxmlformats.org/officeDocument/2006/relationships/tags" Target="../tags/tag223.xml"/><Relationship Id="rId34" Type="http://schemas.openxmlformats.org/officeDocument/2006/relationships/tags" Target="../tags/tag222.xml"/><Relationship Id="rId33" Type="http://schemas.openxmlformats.org/officeDocument/2006/relationships/tags" Target="../tags/tag221.xml"/><Relationship Id="rId32" Type="http://schemas.openxmlformats.org/officeDocument/2006/relationships/tags" Target="../tags/tag220.xml"/><Relationship Id="rId31" Type="http://schemas.openxmlformats.org/officeDocument/2006/relationships/tags" Target="../tags/tag219.xml"/><Relationship Id="rId30" Type="http://schemas.openxmlformats.org/officeDocument/2006/relationships/tags" Target="../tags/tag218.xml"/><Relationship Id="rId3" Type="http://schemas.openxmlformats.org/officeDocument/2006/relationships/tags" Target="../tags/tag191.xml"/><Relationship Id="rId29" Type="http://schemas.openxmlformats.org/officeDocument/2006/relationships/tags" Target="../tags/tag217.xml"/><Relationship Id="rId28" Type="http://schemas.openxmlformats.org/officeDocument/2006/relationships/tags" Target="../tags/tag216.xml"/><Relationship Id="rId27" Type="http://schemas.openxmlformats.org/officeDocument/2006/relationships/tags" Target="../tags/tag215.xml"/><Relationship Id="rId26" Type="http://schemas.openxmlformats.org/officeDocument/2006/relationships/tags" Target="../tags/tag214.xml"/><Relationship Id="rId25" Type="http://schemas.openxmlformats.org/officeDocument/2006/relationships/tags" Target="../tags/tag213.xml"/><Relationship Id="rId24" Type="http://schemas.openxmlformats.org/officeDocument/2006/relationships/tags" Target="../tags/tag212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image" Target="../media/image12.jpeg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0.xml"/><Relationship Id="rId119" Type="http://schemas.openxmlformats.org/officeDocument/2006/relationships/image" Target="../media/image4.png"/><Relationship Id="rId118" Type="http://schemas.openxmlformats.org/officeDocument/2006/relationships/tags" Target="../tags/tag306.xml"/><Relationship Id="rId117" Type="http://schemas.openxmlformats.org/officeDocument/2006/relationships/tags" Target="../tags/tag305.xml"/><Relationship Id="rId116" Type="http://schemas.openxmlformats.org/officeDocument/2006/relationships/tags" Target="../tags/tag304.xml"/><Relationship Id="rId115" Type="http://schemas.openxmlformats.org/officeDocument/2006/relationships/tags" Target="../tags/tag303.xml"/><Relationship Id="rId114" Type="http://schemas.openxmlformats.org/officeDocument/2006/relationships/tags" Target="../tags/tag302.xml"/><Relationship Id="rId113" Type="http://schemas.openxmlformats.org/officeDocument/2006/relationships/tags" Target="../tags/tag301.xml"/><Relationship Id="rId112" Type="http://schemas.openxmlformats.org/officeDocument/2006/relationships/tags" Target="../tags/tag300.xml"/><Relationship Id="rId111" Type="http://schemas.openxmlformats.org/officeDocument/2006/relationships/tags" Target="../tags/tag299.xml"/><Relationship Id="rId110" Type="http://schemas.openxmlformats.org/officeDocument/2006/relationships/tags" Target="../tags/tag298.xml"/><Relationship Id="rId11" Type="http://schemas.openxmlformats.org/officeDocument/2006/relationships/tags" Target="../tags/tag199.xml"/><Relationship Id="rId109" Type="http://schemas.openxmlformats.org/officeDocument/2006/relationships/tags" Target="../tags/tag297.xml"/><Relationship Id="rId108" Type="http://schemas.openxmlformats.org/officeDocument/2006/relationships/tags" Target="../tags/tag296.xml"/><Relationship Id="rId107" Type="http://schemas.openxmlformats.org/officeDocument/2006/relationships/tags" Target="../tags/tag295.xml"/><Relationship Id="rId106" Type="http://schemas.openxmlformats.org/officeDocument/2006/relationships/tags" Target="../tags/tag294.xml"/><Relationship Id="rId105" Type="http://schemas.openxmlformats.org/officeDocument/2006/relationships/tags" Target="../tags/tag293.xml"/><Relationship Id="rId104" Type="http://schemas.openxmlformats.org/officeDocument/2006/relationships/tags" Target="../tags/tag292.xml"/><Relationship Id="rId103" Type="http://schemas.openxmlformats.org/officeDocument/2006/relationships/tags" Target="../tags/tag291.xml"/><Relationship Id="rId102" Type="http://schemas.openxmlformats.org/officeDocument/2006/relationships/tags" Target="../tags/tag290.xml"/><Relationship Id="rId101" Type="http://schemas.openxmlformats.org/officeDocument/2006/relationships/tags" Target="../tags/tag289.xml"/><Relationship Id="rId100" Type="http://schemas.openxmlformats.org/officeDocument/2006/relationships/tags" Target="../tags/tag288.xml"/><Relationship Id="rId10" Type="http://schemas.openxmlformats.org/officeDocument/2006/relationships/tags" Target="../tags/tag198.xml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7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2.png"/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4.png"/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63.jpeg"/><Relationship Id="rId4" Type="http://schemas.openxmlformats.org/officeDocument/2006/relationships/image" Target="../media/image56.png"/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5.jpeg"/><Relationship Id="rId4" Type="http://schemas.openxmlformats.org/officeDocument/2006/relationships/image" Target="../media/image59.png"/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5.jpeg"/><Relationship Id="rId4" Type="http://schemas.openxmlformats.org/officeDocument/2006/relationships/image" Target="../media/image62.png"/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58.jpeg"/><Relationship Id="rId4" Type="http://schemas.openxmlformats.org/officeDocument/2006/relationships/image" Target="../media/image64.png"/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63.xml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09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0.xml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1.xml"/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2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image" Target="../media/image12.jpeg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3.xml"/><Relationship Id="rId119" Type="http://schemas.openxmlformats.org/officeDocument/2006/relationships/image" Target="../media/image4.png"/><Relationship Id="rId118" Type="http://schemas.openxmlformats.org/officeDocument/2006/relationships/tags" Target="../tags/tag179.xml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3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4.xml"/><Relationship Id="rId3" Type="http://schemas.openxmlformats.org/officeDocument/2006/relationships/image" Target="../media/image68.png"/><Relationship Id="rId2" Type="http://schemas.openxmlformats.org/officeDocument/2006/relationships/image" Target="../media/image36.png"/><Relationship Id="rId1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5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7.xml"/><Relationship Id="rId5" Type="http://schemas.openxmlformats.org/officeDocument/2006/relationships/image" Target="../media/image4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tags" Target="../tags/tag316.xml"/></Relationships>
</file>

<file path=ppt/slides/_rels/slide59.xml.rels><?xml version="1.0" encoding="UTF-8" standalone="yes"?>
<Relationships xmlns="http://schemas.openxmlformats.org/package/2006/relationships"><Relationship Id="rId99" Type="http://schemas.openxmlformats.org/officeDocument/2006/relationships/tags" Target="../tags/tag414.xml"/><Relationship Id="rId98" Type="http://schemas.openxmlformats.org/officeDocument/2006/relationships/tags" Target="../tags/tag413.xml"/><Relationship Id="rId97" Type="http://schemas.openxmlformats.org/officeDocument/2006/relationships/tags" Target="../tags/tag412.xml"/><Relationship Id="rId96" Type="http://schemas.openxmlformats.org/officeDocument/2006/relationships/tags" Target="../tags/tag411.xml"/><Relationship Id="rId95" Type="http://schemas.openxmlformats.org/officeDocument/2006/relationships/tags" Target="../tags/tag410.xml"/><Relationship Id="rId94" Type="http://schemas.openxmlformats.org/officeDocument/2006/relationships/tags" Target="../tags/tag409.xml"/><Relationship Id="rId93" Type="http://schemas.openxmlformats.org/officeDocument/2006/relationships/tags" Target="../tags/tag408.xml"/><Relationship Id="rId92" Type="http://schemas.openxmlformats.org/officeDocument/2006/relationships/tags" Target="../tags/tag407.xml"/><Relationship Id="rId91" Type="http://schemas.openxmlformats.org/officeDocument/2006/relationships/tags" Target="../tags/tag406.xml"/><Relationship Id="rId90" Type="http://schemas.openxmlformats.org/officeDocument/2006/relationships/tags" Target="../tags/tag405.xml"/><Relationship Id="rId9" Type="http://schemas.openxmlformats.org/officeDocument/2006/relationships/tags" Target="../tags/tag324.xml"/><Relationship Id="rId89" Type="http://schemas.openxmlformats.org/officeDocument/2006/relationships/tags" Target="../tags/tag404.xml"/><Relationship Id="rId88" Type="http://schemas.openxmlformats.org/officeDocument/2006/relationships/tags" Target="../tags/tag403.xml"/><Relationship Id="rId87" Type="http://schemas.openxmlformats.org/officeDocument/2006/relationships/tags" Target="../tags/tag402.xml"/><Relationship Id="rId86" Type="http://schemas.openxmlformats.org/officeDocument/2006/relationships/tags" Target="../tags/tag401.xml"/><Relationship Id="rId85" Type="http://schemas.openxmlformats.org/officeDocument/2006/relationships/tags" Target="../tags/tag400.xml"/><Relationship Id="rId84" Type="http://schemas.openxmlformats.org/officeDocument/2006/relationships/tags" Target="../tags/tag399.xml"/><Relationship Id="rId83" Type="http://schemas.openxmlformats.org/officeDocument/2006/relationships/tags" Target="../tags/tag398.xml"/><Relationship Id="rId82" Type="http://schemas.openxmlformats.org/officeDocument/2006/relationships/tags" Target="../tags/tag397.xml"/><Relationship Id="rId81" Type="http://schemas.openxmlformats.org/officeDocument/2006/relationships/tags" Target="../tags/tag396.xml"/><Relationship Id="rId80" Type="http://schemas.openxmlformats.org/officeDocument/2006/relationships/tags" Target="../tags/tag395.xml"/><Relationship Id="rId8" Type="http://schemas.openxmlformats.org/officeDocument/2006/relationships/tags" Target="../tags/tag323.xml"/><Relationship Id="rId79" Type="http://schemas.openxmlformats.org/officeDocument/2006/relationships/tags" Target="../tags/tag394.xml"/><Relationship Id="rId78" Type="http://schemas.openxmlformats.org/officeDocument/2006/relationships/tags" Target="../tags/tag393.xml"/><Relationship Id="rId77" Type="http://schemas.openxmlformats.org/officeDocument/2006/relationships/tags" Target="../tags/tag392.xml"/><Relationship Id="rId76" Type="http://schemas.openxmlformats.org/officeDocument/2006/relationships/tags" Target="../tags/tag391.xml"/><Relationship Id="rId75" Type="http://schemas.openxmlformats.org/officeDocument/2006/relationships/tags" Target="../tags/tag390.xml"/><Relationship Id="rId74" Type="http://schemas.openxmlformats.org/officeDocument/2006/relationships/tags" Target="../tags/tag389.xml"/><Relationship Id="rId73" Type="http://schemas.openxmlformats.org/officeDocument/2006/relationships/tags" Target="../tags/tag388.xml"/><Relationship Id="rId72" Type="http://schemas.openxmlformats.org/officeDocument/2006/relationships/tags" Target="../tags/tag387.xml"/><Relationship Id="rId71" Type="http://schemas.openxmlformats.org/officeDocument/2006/relationships/tags" Target="../tags/tag386.xml"/><Relationship Id="rId70" Type="http://schemas.openxmlformats.org/officeDocument/2006/relationships/tags" Target="../tags/tag385.xml"/><Relationship Id="rId7" Type="http://schemas.openxmlformats.org/officeDocument/2006/relationships/tags" Target="../tags/tag322.xml"/><Relationship Id="rId69" Type="http://schemas.openxmlformats.org/officeDocument/2006/relationships/tags" Target="../tags/tag384.xml"/><Relationship Id="rId68" Type="http://schemas.openxmlformats.org/officeDocument/2006/relationships/tags" Target="../tags/tag383.xml"/><Relationship Id="rId67" Type="http://schemas.openxmlformats.org/officeDocument/2006/relationships/tags" Target="../tags/tag382.xml"/><Relationship Id="rId66" Type="http://schemas.openxmlformats.org/officeDocument/2006/relationships/tags" Target="../tags/tag381.xml"/><Relationship Id="rId65" Type="http://schemas.openxmlformats.org/officeDocument/2006/relationships/tags" Target="../tags/tag380.xml"/><Relationship Id="rId64" Type="http://schemas.openxmlformats.org/officeDocument/2006/relationships/tags" Target="../tags/tag379.xml"/><Relationship Id="rId63" Type="http://schemas.openxmlformats.org/officeDocument/2006/relationships/tags" Target="../tags/tag378.xml"/><Relationship Id="rId62" Type="http://schemas.openxmlformats.org/officeDocument/2006/relationships/tags" Target="../tags/tag377.xml"/><Relationship Id="rId61" Type="http://schemas.openxmlformats.org/officeDocument/2006/relationships/tags" Target="../tags/tag376.xml"/><Relationship Id="rId60" Type="http://schemas.openxmlformats.org/officeDocument/2006/relationships/tags" Target="../tags/tag375.xml"/><Relationship Id="rId6" Type="http://schemas.openxmlformats.org/officeDocument/2006/relationships/tags" Target="../tags/tag321.xml"/><Relationship Id="rId59" Type="http://schemas.openxmlformats.org/officeDocument/2006/relationships/tags" Target="../tags/tag374.xml"/><Relationship Id="rId58" Type="http://schemas.openxmlformats.org/officeDocument/2006/relationships/tags" Target="../tags/tag373.xml"/><Relationship Id="rId57" Type="http://schemas.openxmlformats.org/officeDocument/2006/relationships/tags" Target="../tags/tag372.xml"/><Relationship Id="rId56" Type="http://schemas.openxmlformats.org/officeDocument/2006/relationships/tags" Target="../tags/tag371.xml"/><Relationship Id="rId55" Type="http://schemas.openxmlformats.org/officeDocument/2006/relationships/tags" Target="../tags/tag370.xml"/><Relationship Id="rId54" Type="http://schemas.openxmlformats.org/officeDocument/2006/relationships/tags" Target="../tags/tag369.xml"/><Relationship Id="rId53" Type="http://schemas.openxmlformats.org/officeDocument/2006/relationships/tags" Target="../tags/tag368.xml"/><Relationship Id="rId52" Type="http://schemas.openxmlformats.org/officeDocument/2006/relationships/tags" Target="../tags/tag367.xml"/><Relationship Id="rId51" Type="http://schemas.openxmlformats.org/officeDocument/2006/relationships/tags" Target="../tags/tag366.xml"/><Relationship Id="rId50" Type="http://schemas.openxmlformats.org/officeDocument/2006/relationships/tags" Target="../tags/tag365.xml"/><Relationship Id="rId5" Type="http://schemas.openxmlformats.org/officeDocument/2006/relationships/tags" Target="../tags/tag320.xml"/><Relationship Id="rId49" Type="http://schemas.openxmlformats.org/officeDocument/2006/relationships/tags" Target="../tags/tag364.xml"/><Relationship Id="rId48" Type="http://schemas.openxmlformats.org/officeDocument/2006/relationships/tags" Target="../tags/tag363.xml"/><Relationship Id="rId47" Type="http://schemas.openxmlformats.org/officeDocument/2006/relationships/tags" Target="../tags/tag362.xml"/><Relationship Id="rId46" Type="http://schemas.openxmlformats.org/officeDocument/2006/relationships/tags" Target="../tags/tag361.xml"/><Relationship Id="rId45" Type="http://schemas.openxmlformats.org/officeDocument/2006/relationships/tags" Target="../tags/tag360.xml"/><Relationship Id="rId44" Type="http://schemas.openxmlformats.org/officeDocument/2006/relationships/tags" Target="../tags/tag359.xml"/><Relationship Id="rId43" Type="http://schemas.openxmlformats.org/officeDocument/2006/relationships/tags" Target="../tags/tag358.xml"/><Relationship Id="rId42" Type="http://schemas.openxmlformats.org/officeDocument/2006/relationships/tags" Target="../tags/tag357.xml"/><Relationship Id="rId41" Type="http://schemas.openxmlformats.org/officeDocument/2006/relationships/tags" Target="../tags/tag356.xml"/><Relationship Id="rId40" Type="http://schemas.openxmlformats.org/officeDocument/2006/relationships/tags" Target="../tags/tag355.xml"/><Relationship Id="rId4" Type="http://schemas.openxmlformats.org/officeDocument/2006/relationships/tags" Target="../tags/tag319.xml"/><Relationship Id="rId39" Type="http://schemas.openxmlformats.org/officeDocument/2006/relationships/tags" Target="../tags/tag354.xml"/><Relationship Id="rId38" Type="http://schemas.openxmlformats.org/officeDocument/2006/relationships/tags" Target="../tags/tag353.xml"/><Relationship Id="rId37" Type="http://schemas.openxmlformats.org/officeDocument/2006/relationships/tags" Target="../tags/tag352.xml"/><Relationship Id="rId36" Type="http://schemas.openxmlformats.org/officeDocument/2006/relationships/tags" Target="../tags/tag351.xml"/><Relationship Id="rId35" Type="http://schemas.openxmlformats.org/officeDocument/2006/relationships/tags" Target="../tags/tag350.xml"/><Relationship Id="rId34" Type="http://schemas.openxmlformats.org/officeDocument/2006/relationships/tags" Target="../tags/tag349.xml"/><Relationship Id="rId33" Type="http://schemas.openxmlformats.org/officeDocument/2006/relationships/tags" Target="../tags/tag348.xml"/><Relationship Id="rId32" Type="http://schemas.openxmlformats.org/officeDocument/2006/relationships/tags" Target="../tags/tag347.xml"/><Relationship Id="rId31" Type="http://schemas.openxmlformats.org/officeDocument/2006/relationships/tags" Target="../tags/tag346.xml"/><Relationship Id="rId30" Type="http://schemas.openxmlformats.org/officeDocument/2006/relationships/tags" Target="../tags/tag345.xml"/><Relationship Id="rId3" Type="http://schemas.openxmlformats.org/officeDocument/2006/relationships/tags" Target="../tags/tag318.xml"/><Relationship Id="rId29" Type="http://schemas.openxmlformats.org/officeDocument/2006/relationships/tags" Target="../tags/tag344.xml"/><Relationship Id="rId28" Type="http://schemas.openxmlformats.org/officeDocument/2006/relationships/tags" Target="../tags/tag343.xml"/><Relationship Id="rId27" Type="http://schemas.openxmlformats.org/officeDocument/2006/relationships/tags" Target="../tags/tag342.xml"/><Relationship Id="rId26" Type="http://schemas.openxmlformats.org/officeDocument/2006/relationships/tags" Target="../tags/tag341.xml"/><Relationship Id="rId25" Type="http://schemas.openxmlformats.org/officeDocument/2006/relationships/tags" Target="../tags/tag340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image" Target="../media/image12.jpeg"/><Relationship Id="rId19" Type="http://schemas.openxmlformats.org/officeDocument/2006/relationships/tags" Target="../tags/tag334.xml"/><Relationship Id="rId18" Type="http://schemas.openxmlformats.org/officeDocument/2006/relationships/tags" Target="../tags/tag333.xml"/><Relationship Id="rId17" Type="http://schemas.openxmlformats.org/officeDocument/2006/relationships/tags" Target="../tags/tag332.xml"/><Relationship Id="rId16" Type="http://schemas.openxmlformats.org/officeDocument/2006/relationships/tags" Target="../tags/tag331.xml"/><Relationship Id="rId15" Type="http://schemas.openxmlformats.org/officeDocument/2006/relationships/tags" Target="../tags/tag330.xml"/><Relationship Id="rId14" Type="http://schemas.openxmlformats.org/officeDocument/2006/relationships/tags" Target="../tags/tag329.xml"/><Relationship Id="rId13" Type="http://schemas.openxmlformats.org/officeDocument/2006/relationships/tags" Target="../tags/tag328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7.xml"/><Relationship Id="rId119" Type="http://schemas.openxmlformats.org/officeDocument/2006/relationships/image" Target="../media/image4.png"/><Relationship Id="rId118" Type="http://schemas.openxmlformats.org/officeDocument/2006/relationships/tags" Target="../tags/tag433.xml"/><Relationship Id="rId117" Type="http://schemas.openxmlformats.org/officeDocument/2006/relationships/tags" Target="../tags/tag432.xml"/><Relationship Id="rId116" Type="http://schemas.openxmlformats.org/officeDocument/2006/relationships/tags" Target="../tags/tag431.xml"/><Relationship Id="rId115" Type="http://schemas.openxmlformats.org/officeDocument/2006/relationships/tags" Target="../tags/tag430.xml"/><Relationship Id="rId114" Type="http://schemas.openxmlformats.org/officeDocument/2006/relationships/tags" Target="../tags/tag429.xml"/><Relationship Id="rId113" Type="http://schemas.openxmlformats.org/officeDocument/2006/relationships/tags" Target="../tags/tag428.xml"/><Relationship Id="rId112" Type="http://schemas.openxmlformats.org/officeDocument/2006/relationships/tags" Target="../tags/tag427.xml"/><Relationship Id="rId111" Type="http://schemas.openxmlformats.org/officeDocument/2006/relationships/tags" Target="../tags/tag426.xml"/><Relationship Id="rId110" Type="http://schemas.openxmlformats.org/officeDocument/2006/relationships/tags" Target="../tags/tag425.xml"/><Relationship Id="rId11" Type="http://schemas.openxmlformats.org/officeDocument/2006/relationships/tags" Target="../tags/tag326.xml"/><Relationship Id="rId109" Type="http://schemas.openxmlformats.org/officeDocument/2006/relationships/tags" Target="../tags/tag424.xml"/><Relationship Id="rId108" Type="http://schemas.openxmlformats.org/officeDocument/2006/relationships/tags" Target="../tags/tag423.xml"/><Relationship Id="rId107" Type="http://schemas.openxmlformats.org/officeDocument/2006/relationships/tags" Target="../tags/tag422.xml"/><Relationship Id="rId106" Type="http://schemas.openxmlformats.org/officeDocument/2006/relationships/tags" Target="../tags/tag421.xml"/><Relationship Id="rId105" Type="http://schemas.openxmlformats.org/officeDocument/2006/relationships/tags" Target="../tags/tag420.xml"/><Relationship Id="rId104" Type="http://schemas.openxmlformats.org/officeDocument/2006/relationships/tags" Target="../tags/tag419.xml"/><Relationship Id="rId103" Type="http://schemas.openxmlformats.org/officeDocument/2006/relationships/tags" Target="../tags/tag418.xml"/><Relationship Id="rId102" Type="http://schemas.openxmlformats.org/officeDocument/2006/relationships/tags" Target="../tags/tag417.xml"/><Relationship Id="rId101" Type="http://schemas.openxmlformats.org/officeDocument/2006/relationships/tags" Target="../tags/tag416.xml"/><Relationship Id="rId100" Type="http://schemas.openxmlformats.org/officeDocument/2006/relationships/tags" Target="../tags/tag415.xml"/><Relationship Id="rId10" Type="http://schemas.openxmlformats.org/officeDocument/2006/relationships/tags" Target="../tags/tag325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4.png"/><Relationship Id="rId3" Type="http://schemas.openxmlformats.org/officeDocument/2006/relationships/image" Target="../media/image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microsoft.com/office/2007/relationships/media" Target="../media/audio3.wav"/><Relationship Id="rId4" Type="http://schemas.openxmlformats.org/officeDocument/2006/relationships/audio" Target="../media/audio3.wav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tags" Target="../tags/tag434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0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0.png"/><Relationship Id="rId1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0.png"/><Relationship Id="rId1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0.png"/><Relationship Id="rId1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0.png"/><Relationship Id="rId1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0.png"/><Relationship Id="rId1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0.xml"/><Relationship Id="rId5" Type="http://schemas.openxmlformats.org/officeDocument/2006/relationships/image" Target="../media/image4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tags" Target="../tags/tag439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tags" Target="../tags/tag441.xml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更新.png更新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5055" y="2559050"/>
            <a:ext cx="1637665" cy="1739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酒窝.png酒窝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34698" y="5189305"/>
            <a:ext cx="103060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翻天覆地.png翻天覆地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0563" y="495335"/>
            <a:ext cx="1158875" cy="9893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404187"/>
            <a:ext cx="1071880" cy="1007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pn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1430" y="7453630"/>
            <a:ext cx="1097280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gēng xīn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更新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regenerate, to renew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这套新教材的内容，大部分已经更新了。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酒窝.png酒窝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9078" y="2458292"/>
            <a:ext cx="2061845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5.png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6335" y="5318760"/>
            <a:ext cx="1347470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更新.png更新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00751" y="619160"/>
            <a:ext cx="698500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35333" y="-1360693"/>
            <a:ext cx="1029335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jpe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345665"/>
            <a:ext cx="785495" cy="788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jiǔ wō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酒窝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dimple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她笑了，两个可爱的小酒窝显得如此甜美。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蹦.png蹦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58835" y="2658745"/>
            <a:ext cx="2066290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疤.png疤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97584"/>
            <a:ext cx="883920" cy="5638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酒窝.png酒窝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4698" y="509305"/>
            <a:ext cx="103060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230380"/>
            <a:ext cx="91440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23427"/>
            <a:ext cx="1099185" cy="1033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bèng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蹦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leap, to jump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不要在家里蹦来蹦去的。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疤.png疤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9768" y="2658745"/>
            <a:ext cx="2384425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跌.png跌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52499"/>
            <a:ext cx="883920" cy="6540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蹦.png蹦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97538" y="509305"/>
            <a:ext cx="130492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230380"/>
            <a:ext cx="91440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23427"/>
            <a:ext cx="1099185" cy="1033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bā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疤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scar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311390" cy="720090"/>
            <a:chOff x="196" y="9126"/>
            <a:chExt cx="1151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513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17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5岁那年我跌倒了，脸上留下了一道疤痕。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跌.png跌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8625" y="2398395"/>
            <a:ext cx="2759710" cy="2043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婴儿.png婴儿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650" y="5101992"/>
            <a:ext cx="1282700" cy="11360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疤.png疤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8580" y="676910"/>
            <a:ext cx="982980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4.pn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44833" y="-1327355"/>
            <a:ext cx="14103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2.pn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65166" y="7213585"/>
            <a:ext cx="116967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diē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跌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fall, to tumble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跌倒了不要哭，要马上站起来。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婴儿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baby, infant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yīng’ér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更新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regenerate,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renew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36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翻天覆地</a:t>
              </a:r>
              <a:endParaRPr lang="zh-CN" sz="3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earth-shaking, tremendous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fān</a:t>
            </a:r>
            <a:r>
              <a:rPr lang="en-US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tiān-fù</a:t>
            </a:r>
            <a:r>
              <a:rPr lang="en-US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2580" y="353187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酒窝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dimple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98425" y="43503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wō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11220" y="353187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蹦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leap, to jump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11220" y="42678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bèng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74155" y="353187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fall, to tumble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350000" y="43503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diē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23120" y="3531870"/>
            <a:ext cx="2243455" cy="3194050"/>
            <a:chOff x="9262" y="2028"/>
            <a:chExt cx="3533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scar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498965" y="43503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bā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对......而言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表示从某人、某事的角度来看。用于书面。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18770" y="1739265"/>
            <a:ext cx="9465945" cy="1224156"/>
            <a:chOff x="502" y="3426"/>
            <a:chExt cx="1490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02" y="3538"/>
              <a:ext cx="14894" cy="11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对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今天的中国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而言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，经济发展必须坚持走可持续发展的道路。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97280"/>
            <a:chOff x="518" y="3097"/>
            <a:chExt cx="14600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对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年轻的我们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而言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，面对困难是件快乐的事情——那意味着挑战。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你用电脑生成了一张你50岁时的图片，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对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而言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，就像看一个陌生人。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5020" y="262255"/>
            <a:ext cx="1918335" cy="1620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2660" y="3632200"/>
            <a:ext cx="1643380" cy="1399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5595" y="5508625"/>
            <a:ext cx="1580515" cy="14230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009650" y="2251710"/>
            <a:ext cx="111690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对母亲而言, ___________________________________。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69975" y="3987800"/>
            <a:ext cx="11181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对年轻人而言，</a:t>
            </a: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04240" y="5512435"/>
            <a:ext cx="115131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，不看那场球，简直就是一辈子的遗憾。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58870" y="2184400"/>
            <a:ext cx="61347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不管孩子多大，永远都是孩子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44670" y="3881755"/>
            <a:ext cx="4761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未来充满了无数可能性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9650" y="5647690"/>
            <a:ext cx="2472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对球迷而言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03959" y="601980"/>
            <a:ext cx="7183214" cy="706755"/>
            <a:chOff x="3790" y="-1925"/>
            <a:chExt cx="438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581" y="-1895"/>
              <a:ext cx="263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790" y="-1925"/>
              <a:ext cx="438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完成句子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她虽然没有说什么，却掩盖不住内心的喜悦。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人类拥有大脑和耳朵，大脑用来思考，耳朵用来倾听。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yǎn gài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掩盖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cover, to conceal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dà nǎo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大脑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brain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你确信这封信不是你写的吗？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一针一线比喻极微小的东西。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què xìn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确信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 certain,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be sure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bǐ yù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比喻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draw an analogy,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use a metaphor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节日里到处呈现出一片祥和欢乐的气氛。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糖能溶于水，这是它固有的特性。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chéng xiàn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呈现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present(a certain appearance), to appear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gù yǒu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固有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intrinsic, inherent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辩论会上，每个人都阐述了自己的观点。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chǎn shù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阐述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expound,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set forth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掩盖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cover, to conceal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gài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确信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 certain,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be sure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què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大脑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brain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nǎo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0345" y="3531870"/>
            <a:ext cx="2399665" cy="3194050"/>
            <a:chOff x="9101" y="2028"/>
            <a:chExt cx="3779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101" y="4252"/>
              <a:ext cx="37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比喻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draw an analogy,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use a metaphor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98425" y="43503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bǐ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32455" y="3531870"/>
            <a:ext cx="2740025" cy="3257550"/>
            <a:chOff x="4278" y="1909"/>
            <a:chExt cx="4315" cy="51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278" y="4133"/>
              <a:ext cx="4315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呈现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present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(a certain appearance),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appear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11220" y="426783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</a:t>
            </a:r>
            <a:r>
              <a:rPr lang="en-US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74155" y="353187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固有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intrinsic, inherent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350000" y="43503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yǒu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23120" y="3531870"/>
            <a:ext cx="2243455" cy="3194050"/>
            <a:chOff x="9262" y="2028"/>
            <a:chExt cx="3533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阐述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expound,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set forth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498965" y="43503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chǎn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疮疤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刀疤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伤疤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你真是好了伤疤忘了疼，刚上过当又被骗。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哥哥的前额上有条刀疤，在左眼上方。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失信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守信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可信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亲信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信守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94842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有人说好口才要靠天分，这句话是不可信的。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取信需十年，失信在一日。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99695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呈露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呈上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呈报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呈递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呈请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530475" y="2143125"/>
            <a:ext cx="938085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她在书中写了十四个女人的故事，连带着也呈露了自己的一生。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2963545" y="3102610"/>
            <a:ext cx="885063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上司对他宣布：要么请求小王原谅，要么递交辞呈。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阐明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阐发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阐释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11115"/>
            <a:ext cx="89954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我只会提问题，不善表达或阐明观点、立场。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34735"/>
            <a:ext cx="89954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他借黄昏阐发他对人生的思考。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我向老师详细陈述了事情的经过。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在某些学术问题上，他总是见解独特。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人类历史经过了一个漫长的演变发展的过程。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这个结论只是小王的推测。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chén shù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陈述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state, to explain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jiàn jiě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见解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opinion, understanding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yǎn biàn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演变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change, to evolve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tuī cè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推测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infer, to conjecture,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guess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健身的方法很多，譬如散步、长跑、打太极拳等。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这次讨论会，大家各抒己见，非常活跃。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没想到他竟然是被通缉了十多年的罪犯。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pì rú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譬如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for example, such as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gè shū-jǐ jiàn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各抒己见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each airs his/her own views,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everybody expresses his/her opinions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tōng jī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通缉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order the arrest (of a criminal at large),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list as wanted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陈述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state, to explain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演变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change,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evolve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见解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opinion, understanding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jiě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715" y="3610610"/>
            <a:ext cx="2242820" cy="3194050"/>
            <a:chOff x="9263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3" y="3843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推测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infer,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to conjecture,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guess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2865" y="41116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tuī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3964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譬如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for example, such as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98190" y="420433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32880" y="3628390"/>
            <a:ext cx="2242820" cy="3194050"/>
            <a:chOff x="9292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92" y="4203"/>
              <a:ext cx="3532" cy="2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各抒己见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14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each airs his/her own views,</a:t>
              </a:r>
              <a:endParaRPr lang="en-US" sz="14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14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everybody expresses his/her opinions</a:t>
              </a:r>
              <a:endParaRPr lang="en-US" sz="14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428180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gè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shū-jǐ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865" y="3646170"/>
            <a:ext cx="2229485" cy="3194050"/>
            <a:chOff x="4718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8" y="3743"/>
              <a:ext cx="3511" cy="2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通缉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order the arrest (of a criminal at large), </a:t>
              </a:r>
              <a:endParaRPr lang="en-US" sz="16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list as wanted</a:t>
              </a:r>
              <a:endParaRPr lang="en-US" sz="16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69805" y="42043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tōng jī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99390" y="21355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7" y="2512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抒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37765" y="20224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37765" y="20250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37765" y="20250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02940" y="20643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抒发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抒情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抒写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直抒胸臆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37765" y="30143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37765" y="30168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37765" y="30168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741295" y="3148330"/>
            <a:ext cx="938085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但丁在《新生》中抒发了对贝雅特丽齐的爱慕之情。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37765" y="40062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37765" y="40036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37765" y="40087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2755900" y="4048125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您的散文我很喜欢，特别是抒情中带有叙事，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不是空泛地伤春悲秋，风花雪月。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有关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动词——有关系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8425" y="2559685"/>
            <a:ext cx="9900285" cy="828675"/>
            <a:chOff x="155" y="4718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05" y="4718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155" y="491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有关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本体的问题，困扰了哲学家2500多年。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0675" y="41890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48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中国的语文教学向来重视识字，这固然和汉字的特点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有关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3770" y="248920"/>
            <a:ext cx="2289175" cy="2522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05" y="5067935"/>
            <a:ext cx="2305050" cy="15862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有关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介词——涉及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8425" y="2559685"/>
            <a:ext cx="9900285" cy="828675"/>
            <a:chOff x="155" y="4718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05" y="4718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155" y="491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手术前，他仔细研究了中外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有关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病例的文字记载。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0675" y="41890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48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为了这部历史剧服装的设计，他查阅了大量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有关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服饰问题的资料。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2875" y="664210"/>
            <a:ext cx="2081530" cy="1895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320" y="5110480"/>
            <a:ext cx="1883410" cy="16967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870960" y="1624965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877945" y="34785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1592580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1791335"/>
            <a:ext cx="45408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据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记载，从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明代中后期始，中国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的丝绸、瓷器等商品已由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中外商人贩运到拉美地区。</a:t>
            </a:r>
            <a:endParaRPr lang="zh-CN" altLang="zh-CN" sz="2400" noProof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34385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3653155"/>
            <a:ext cx="45408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专家提出，办好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没有围墙的</a:t>
            </a:r>
            <a:endParaRPr lang="zh-CN" altLang="zh-CN" sz="2400" noProof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大学，是中国高等教育迈入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endParaRPr lang="zh-CN" altLang="zh-CN" sz="2400" noProof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大众化时代的关键一步。</a:t>
            </a:r>
            <a:endParaRPr lang="zh-CN" altLang="zh-CN" sz="2400" noProof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870960" y="641328"/>
            <a:ext cx="44500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为“有关”选择适当的位置</a:t>
            </a:r>
            <a:endParaRPr lang="zh-CN" altLang="zh-CN" sz="28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1960245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有关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38519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有关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26205" y="5252720"/>
            <a:ext cx="5907405" cy="1473835"/>
            <a:chOff x="3758" y="2217"/>
            <a:chExt cx="9303" cy="2321"/>
          </a:xfrm>
        </p:grpSpPr>
        <p:sp>
          <p:nvSpPr>
            <p:cNvPr id="11" name="圆角矩形 10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1" name="下图顶部橙色半夹"/>
          <p:cNvSpPr/>
          <p:nvPr/>
        </p:nvSpPr>
        <p:spPr>
          <a:xfrm>
            <a:off x="2609215" y="523049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下图左半夹文字"/>
          <p:cNvSpPr/>
          <p:nvPr/>
        </p:nvSpPr>
        <p:spPr>
          <a:xfrm>
            <a:off x="2609215" y="5264785"/>
            <a:ext cx="4540885" cy="15532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19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19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人们仿照</a:t>
            </a:r>
            <a:r>
              <a:rPr lang="zh-CN" altLang="zh-CN" sz="19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19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“酒吧”一词，在</a:t>
            </a:r>
            <a:r>
              <a:rPr lang="zh-CN" altLang="zh-CN" sz="19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19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汉语中复制出了很多“吧”。其中与原意稍为近似、与“喝”</a:t>
            </a:r>
            <a:r>
              <a:rPr lang="zh-CN" altLang="zh-CN" sz="19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19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的营业性场所就有“啤酒吧”“水”“咖啡吧”“茶吧”“鲜果吧”等。</a:t>
            </a:r>
            <a:endParaRPr lang="zh-CN" altLang="zh-CN" sz="1900" noProof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79400" y="5643880"/>
            <a:ext cx="1925320" cy="706755"/>
            <a:chOff x="4428" y="448"/>
            <a:chExt cx="3124" cy="1113"/>
          </a:xfrm>
        </p:grpSpPr>
        <p:sp>
          <p:nvSpPr>
            <p:cNvPr id="24" name="圆角矩形 2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有关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哲学问题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5554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……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而言、有关、不瞒你说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5097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极端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——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极度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1665" y="3454400"/>
            <a:ext cx="7840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）通过对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确信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字结构的学习，了解其字形与字义之间的关系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3936" y="4262446"/>
            <a:ext cx="292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无忧无虑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640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P80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1665" y="38633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疤痕、确信、呈现、阐述、各抒己见、惩罚、忧郁、昏迷、思索、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222440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确信：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固有：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阐述：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譬如：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翻天覆地：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各抒己见：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ah M\Desktop\封底.png封底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5410" y="-67310"/>
            <a:ext cx="1240345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14085" y="2576830"/>
            <a:ext cx="10199334" cy="2916646"/>
            <a:chOff x="1755" y="4058"/>
            <a:chExt cx="1606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755" y="4058"/>
              <a:ext cx="16062" cy="4593"/>
              <a:chOff x="-268" y="3669"/>
              <a:chExt cx="19974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268" y="4475"/>
                <a:ext cx="19974" cy="2952"/>
                <a:chOff x="2879" y="4475"/>
                <a:chExt cx="19974" cy="295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465" y="6525"/>
                  <a:ext cx="17388" cy="902"/>
                  <a:chOff x="7599" y="6525"/>
                  <a:chExt cx="17388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99" y="6525"/>
                    <a:ext cx="448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658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Meeting the old me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879" y="4475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遇见原来的我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信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确信、相信、自信、坚信、可信、听信、信用、信心、信任、信念、半信半疑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现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发现、表现、实现、再现、体现、展现、呈现、现象、活灵活现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述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口述、讲述、复述、记述、论述、转述、自述、陈述、表述、描述、阐述、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述说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变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改变、变化、变动、变换、变样、变形、转变、渐变、巨变、演变、变心、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变种、千变万化、一成不变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ah M\Desktop\触犯.png触犯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6453" y="2440940"/>
            <a:ext cx="2141855" cy="1958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ah M\Desktop\空前绝后.png空前绝后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642021"/>
            <a:ext cx="1097915" cy="6959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ah M\Desktop\惩罚.png惩罚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2476" y="5292493"/>
            <a:ext cx="1042670" cy="7550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6313" y="7445042"/>
            <a:ext cx="587375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chù fàn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触犯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offend, to violate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他不听劝告，终于触犯了法律。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惩罚.png惩罚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8520" y="2664778"/>
            <a:ext cx="2085340" cy="15106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忧郁.png忧郁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26473" y="5411872"/>
            <a:ext cx="668655" cy="5162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触犯.png触犯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7238" y="521052"/>
            <a:ext cx="1025525" cy="937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6.jpeg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358470"/>
            <a:ext cx="1075055" cy="9169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jpe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8196" y="7312645"/>
            <a:ext cx="9436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chéng fá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惩罚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punish, to penalize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282690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他触犯了法律，得到了应有的惩罚。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忧郁.png忧郁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82965" y="2623820"/>
            <a:ext cx="2062480" cy="1592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肺.png肺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19140" y="5343928"/>
            <a:ext cx="1061720" cy="652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惩罚.png惩罚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666" y="612493"/>
            <a:ext cx="1042670" cy="7550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316874"/>
            <a:ext cx="1071880" cy="8331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pn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95728" y="7453630"/>
            <a:ext cx="908685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yōu yù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忧郁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melancholy, heavy-hearted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832475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很多人会因为过于忧郁而吃药。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肺.png肺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900" y="2685733"/>
            <a:ext cx="2392045" cy="14687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器官.png器官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62085" y="5318760"/>
            <a:ext cx="775970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忧郁.png忧郁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03926" y="722665"/>
            <a:ext cx="692150" cy="534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2.jpe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7086" y="-1360693"/>
            <a:ext cx="925830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jpe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405038"/>
            <a:ext cx="785495" cy="6699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fèi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肺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lung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41591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人类用肺呼吸。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器官.png器官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5030" y="2515870"/>
            <a:ext cx="1994535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极端.png极端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83932"/>
            <a:ext cx="883920" cy="5911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肺.png肺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9140" y="663928"/>
            <a:ext cx="1061720" cy="652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1070" y="-1230380"/>
            <a:ext cx="65659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312645"/>
            <a:ext cx="109918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qì guān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器官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organ, apparatus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肺是人体非常重要的器官。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极端.png极端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5030" y="2752725"/>
            <a:ext cx="1994535" cy="1334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空前绝后.png空前绝后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99489"/>
            <a:ext cx="883920" cy="5600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器官.png器官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90590" y="663928"/>
            <a:ext cx="718820" cy="652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1070" y="-1230380"/>
            <a:ext cx="65659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312645"/>
            <a:ext cx="109918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椭圆形标注 3"/>
          <p:cNvSpPr/>
          <p:nvPr/>
        </p:nvSpPr>
        <p:spPr>
          <a:xfrm>
            <a:off x="238125" y="1459230"/>
            <a:ext cx="5250180" cy="3802380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F79646"/>
          </a:solidFill>
          <a:ln w="57150">
            <a:solidFill>
              <a:srgbClr val="F79646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15" name="椭圆形标注 14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jí duān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极端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extreme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7490" y="5401945"/>
            <a:ext cx="5535930" cy="720090"/>
            <a:chOff x="196" y="9126"/>
            <a:chExt cx="12738" cy="1134"/>
          </a:xfrm>
        </p:grpSpPr>
        <p:sp>
          <p:nvSpPr>
            <p:cNvPr id="19" name="圆角矩形 18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我讨厌极端自私的人。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空前绝后.png空前绝后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5620" y="2600326"/>
            <a:ext cx="2585720" cy="16395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触犯.png触犯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4536" y="5171207"/>
            <a:ext cx="1090930" cy="997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极端.png极端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04313" y="759460"/>
            <a:ext cx="691515" cy="4622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4.jpe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78196" y="-1327355"/>
            <a:ext cx="9436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2.jpe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3904" y="7213585"/>
            <a:ext cx="1052195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5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kōng qián-jué hòu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空前绝后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unprecedented and unrepeatable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535930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那次运动会的规模空前绝后。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8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9185" y="26670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触犯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offend,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violate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728980" y="100266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871845" y="2667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忧郁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melancholy,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heavy-hearted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5870575" y="10026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yōu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36950" y="266700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惩罚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punish,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penalize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3359785" y="1002665"/>
            <a:ext cx="25634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434705" y="26670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lung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8210550" y="108521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fèi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230120" y="354584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器官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organ, apparatus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2028825" y="4281805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guān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80631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极端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extreme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458216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duān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292340" y="3565525"/>
            <a:ext cx="2216785" cy="3194050"/>
            <a:chOff x="304" y="2028"/>
            <a:chExt cx="3491" cy="5030"/>
          </a:xfrm>
        </p:grpSpPr>
        <p:grpSp>
          <p:nvGrpSpPr>
            <p:cNvPr id="40" name="组合 39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1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6" name="文本框 7"/>
            <p:cNvSpPr txBox="1"/>
            <p:nvPr/>
          </p:nvSpPr>
          <p:spPr>
            <a:xfrm>
              <a:off x="304" y="4252"/>
              <a:ext cx="3491" cy="1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空前绝后</a:t>
              </a:r>
              <a:endParaRPr lang="zh-CN" altLang="en-US" sz="3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unprecedented and unrepeatable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47" name="文本框 7"/>
          <p:cNvSpPr txBox="1"/>
          <p:nvPr/>
        </p:nvSpPr>
        <p:spPr>
          <a:xfrm>
            <a:off x="6895465" y="4301490"/>
            <a:ext cx="30276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kōng</a:t>
            </a:r>
            <a:r>
              <a:rPr lang="en-US" altLang="zh-CN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qián-jué</a:t>
            </a:r>
            <a:r>
              <a:rPr lang="en-US" altLang="zh-CN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hòu</a:t>
            </a:r>
            <a:endParaRPr lang="zh-CN" altLang="zh-CN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惩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惩治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严惩不贷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奖惩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制度奖惩分明，才能让人心服口服。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此举惩治了坏蛋，让人们拍手称快。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忧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担忧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忧心如焚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忧愁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无忧无虑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71918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他满口讲的都是他的担忧和不安。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知道了母亲的身体状况后，他忧心如焚。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569585" y="4493260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82590" y="4519295"/>
            <a:ext cx="6368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整整工作了24小时，他感到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极度/极端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疲劳。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565775" y="491871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副词，表示程度极深。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极端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极度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380000">
            <a:off x="2536190" y="3982085"/>
            <a:ext cx="2838450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383030"/>
            <a:ext cx="6369050" cy="810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529715"/>
            <a:ext cx="62915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面对这件自己解决不了的事情，他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极端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苦恼。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59425" y="1880870"/>
            <a:ext cx="6291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多修饰不好的词语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 rot="20700000">
            <a:off x="2186305" y="2211705"/>
            <a:ext cx="321056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569585" y="2327910"/>
            <a:ext cx="6369050" cy="8413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569585" y="2315210"/>
            <a:ext cx="5468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看问题要全面，不要走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极端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59425" y="2824480"/>
            <a:ext cx="5953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可以做名词。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21300000">
            <a:off x="2267585" y="2752725"/>
            <a:ext cx="3070225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5559425" y="3285490"/>
            <a:ext cx="6369050" cy="101155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59425" y="3272790"/>
            <a:ext cx="63728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auto">
              <a:lnSpc>
                <a:spcPct val="10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这种观点太极端。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914400" fontAlgn="auto">
              <a:lnSpc>
                <a:spcPct val="10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他有个极端得空前绝后的想法。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60060" y="3965575"/>
            <a:ext cx="5953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可以做</a:t>
            </a: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形容词，</a:t>
            </a: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“</a:t>
            </a: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绝对</a:t>
            </a: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”</a:t>
            </a: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、</a:t>
            </a: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“</a:t>
            </a: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偏激</a:t>
            </a: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”</a:t>
            </a: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的意思</a:t>
            </a: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200000">
            <a:off x="2951480" y="3333750"/>
            <a:ext cx="2416810" cy="240665"/>
            <a:chOff x="7325474" y="3820934"/>
            <a:chExt cx="1340854" cy="263931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 rot="1200000">
            <a:off x="2902585" y="5356225"/>
            <a:ext cx="2416810" cy="240665"/>
            <a:chOff x="7325474" y="3820934"/>
            <a:chExt cx="1340854" cy="263931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圆角矩形 38"/>
          <p:cNvSpPr/>
          <p:nvPr/>
        </p:nvSpPr>
        <p:spPr>
          <a:xfrm>
            <a:off x="5565775" y="5670550"/>
            <a:ext cx="6369050" cy="84137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570220" y="5592445"/>
            <a:ext cx="5468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听到这个消息，我们都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极度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兴奋。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55615" y="6167120"/>
            <a:ext cx="5953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除了修饰不好的词语，</a:t>
            </a: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也可修饰别的词语。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293370" y="1471526"/>
            <a:ext cx="12374245" cy="1374088"/>
            <a:chOff x="-354" y="1802"/>
            <a:chExt cx="19487" cy="3011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54" y="1802"/>
              <a:ext cx="2564" cy="3011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102360" y="1864995"/>
            <a:ext cx="739584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他的做法</a:t>
            </a: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 得让我们无法相信。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8520" y="2845435"/>
            <a:ext cx="11222355" cy="908685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2968625"/>
            <a:ext cx="84258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紧张的考试之后，他感到</a:t>
            </a: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地放松。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58520" y="3931920"/>
            <a:ext cx="11222355" cy="852805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3862705"/>
            <a:ext cx="91770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他从一个</a:t>
            </a: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走向了另一个</a:t>
            </a: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93720" y="1823899"/>
            <a:ext cx="10985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极端</a:t>
            </a:r>
            <a:endParaRPr lang="zh-CN" altLang="en-US" sz="36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0960" y="2898140"/>
            <a:ext cx="10985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极度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93720" y="4025265"/>
            <a:ext cx="10985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极端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3425" y="4025265"/>
            <a:ext cx="10985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极端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14" name="图片 13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93370" y="2533650"/>
            <a:ext cx="1628140" cy="1374088"/>
          </a:xfrm>
          <a:prstGeom prst="rect">
            <a:avLst/>
          </a:prstGeom>
        </p:spPr>
      </p:pic>
      <p:pic>
        <p:nvPicPr>
          <p:cNvPr id="15" name="图片 14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93370" y="3613785"/>
            <a:ext cx="1628140" cy="137408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58520" y="4962525"/>
            <a:ext cx="11222355" cy="852805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2360" y="4893310"/>
            <a:ext cx="10979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你的这种观点太</a:t>
            </a:r>
            <a:r>
              <a:rPr 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</a:t>
            </a:r>
            <a:r>
              <a:rPr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了，不能代表大多数人的看法。</a:t>
            </a:r>
            <a:endParaRPr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3" name="图片 2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93370" y="4644390"/>
            <a:ext cx="1628140" cy="137408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429760" y="5072380"/>
            <a:ext cx="10985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极端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913586" y="639445"/>
            <a:ext cx="14019530" cy="708660"/>
            <a:chOff x="3538" y="462"/>
            <a:chExt cx="4849" cy="1116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38" y="465"/>
              <a:ext cx="484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选择“极端”或“极度”填空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3" grpId="0"/>
      <p:bldP spid="13" grpId="1"/>
      <p:bldP spid="24" grpId="0"/>
      <p:bldP spid="2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2"/>
          <p:cNvGrpSpPr/>
          <p:nvPr/>
        </p:nvGrpSpPr>
        <p:grpSpPr>
          <a:xfrm>
            <a:off x="159456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4691684" y="1430020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45803" y="1430337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16503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近年来，器官移植手术的技术取得了很大的进步。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4718685" y="4647565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整容手术可以改变一个人的面貌。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7860665" y="4646295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由于严重的撞击，他昏迷了。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159385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yí zhí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移植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transplant, to graft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4691380" y="27031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miàn mào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面貌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face, features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7870190" y="276733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hūn mí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昏迷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faint, to be in a coma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35" grpId="0"/>
      <p:bldP spid="37" grpId="0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他终于从昏迷中清醒过来了！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哲学家们的言论不是每个人都能理解的。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孔子的学说在中国广泛流传。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孔子的言论、学说离我们太遥远了。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qīng xǐng</a:t>
            </a:r>
            <a:endParaRPr sz="3200">
              <a:ln>
                <a:noFill/>
              </a:ln>
              <a:solidFill>
                <a:srgbClr val="2A2A2B"/>
              </a:solidFill>
              <a:effectLst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清醒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regain consciousness,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come to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yán lùn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言论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opinion on public affairs, speech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xué shuō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学说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theory, doctrine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yáo yuǎn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遥远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far, distant, remote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52545" y="848995"/>
            <a:ext cx="1948180" cy="2522827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27" y="3688"/>
              <a:ext cx="3353" cy="2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面貌</a:t>
              </a:r>
              <a:endParaRPr lang="zh-CN" altLang="en-US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n.face, features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3747770" y="1106170"/>
            <a:ext cx="22047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miàn mào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05255" y="899160"/>
            <a:ext cx="1967529" cy="2522284"/>
            <a:chOff x="9330" y="2028"/>
            <a:chExt cx="3501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52" y="3588"/>
              <a:ext cx="3479" cy="2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移植</a:t>
              </a:r>
              <a:endParaRPr lang="zh-CN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transplant, to graft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1417320" y="1106170"/>
            <a:ext cx="19431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 zhí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675277" y="831850"/>
            <a:ext cx="1985718" cy="2522827"/>
            <a:chOff x="9272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72" y="3540"/>
              <a:ext cx="3532" cy="3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清醒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regain consciousness,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come to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8445500" y="1158240"/>
            <a:ext cx="24384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qīng xǐng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90992" y="4012565"/>
            <a:ext cx="2234565" cy="2522284"/>
            <a:chOff x="4448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448" y="3492"/>
              <a:ext cx="3975" cy="2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言论</a:t>
              </a:r>
              <a:endParaRPr lang="zh-CN" altLang="en-US" sz="4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opinion on public affairs, speech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2325370" y="4233545"/>
            <a:ext cx="24098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 lùn</a:t>
            </a:r>
            <a:endParaRPr lang="en-US" altLang="zh-CN" sz="280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84677" y="3997960"/>
            <a:ext cx="1982012" cy="2522871"/>
            <a:chOff x="4718" y="1909"/>
            <a:chExt cx="3526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33" y="3419"/>
              <a:ext cx="3511" cy="2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学说</a:t>
              </a:r>
              <a:endParaRPr lang="zh-CN" altLang="en-US" sz="4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theory, doctrine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4997450" y="4233545"/>
            <a:ext cx="19735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xué shuō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268720" y="848995"/>
            <a:ext cx="1948180" cy="2522827"/>
            <a:chOff x="9330" y="2028"/>
            <a:chExt cx="3465" cy="5030"/>
          </a:xfrm>
        </p:grpSpPr>
        <p:grpSp>
          <p:nvGrpSpPr>
            <p:cNvPr id="16" name="组合 1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31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9386" y="3555"/>
              <a:ext cx="3353" cy="2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昏迷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faint,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in a coma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6289675" y="1092835"/>
            <a:ext cx="18980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hūn mí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400852" y="3997960"/>
            <a:ext cx="1982012" cy="2522871"/>
            <a:chOff x="4718" y="1909"/>
            <a:chExt cx="3526" cy="5030"/>
          </a:xfrm>
        </p:grpSpPr>
        <p:grpSp>
          <p:nvGrpSpPr>
            <p:cNvPr id="40" name="组合 39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1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6" name="文本框 7"/>
            <p:cNvSpPr txBox="1"/>
            <p:nvPr/>
          </p:nvSpPr>
          <p:spPr>
            <a:xfrm>
              <a:off x="4733" y="3419"/>
              <a:ext cx="3511" cy="2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遥远</a:t>
              </a:r>
              <a:endParaRPr lang="zh-CN" altLang="en-US" sz="4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far, distant, remote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47" name="文本框 7"/>
          <p:cNvSpPr txBox="1"/>
          <p:nvPr/>
        </p:nvSpPr>
        <p:spPr>
          <a:xfrm>
            <a:off x="7400290" y="4233545"/>
            <a:ext cx="19735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yáo yuǎn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62" grpId="0"/>
      <p:bldP spid="13" grpId="0"/>
      <p:bldP spid="37" grpId="0"/>
      <p:bldP spid="21" grpId="0"/>
      <p:bldP spid="30" grpId="0"/>
      <p:bldP spid="38" grpId="0"/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善于思考的人常常会陷入不知名的痛苦中。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我看书的时候常常会陷入深深的思索中。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设想你是两千年以前的人，你会怎么办。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xiàn rù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陷入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to be immersed in,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be lost in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sī suǒ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思索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think deeply, to ponder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shè xiǎng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设想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imagine,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conceive of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你简直就是在拿你自己的性命开玩笑！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希望每个孩子都可以无忧无虑地长大。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睡了一觉，休息好以后，迎接来了崭新的一天。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xìng mìng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性命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life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887345"/>
            <a:ext cx="253111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wú yōu-wú lǜ</a:t>
            </a:r>
            <a:endParaRPr lang="en-US" altLang="zh-CN" sz="3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无忧无虑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carefree, free from anxieties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zhǎn xīn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崭新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brand-new, wholly new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陷入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to be immersed in, to be lost in</a:t>
              </a:r>
              <a:endParaRPr lang="en-US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 rù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设想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imagine,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conceive of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68335" y="874395"/>
            <a:ext cx="2379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 xiǎng</a:t>
            </a:r>
            <a:endParaRPr lang="en-US" altLang="zh-CN" sz="36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思索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think deeply, to ponder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sī suǒ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891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性命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life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6494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xìng mìng</a:t>
            </a:r>
            <a:endParaRPr lang="en-US" altLang="zh-CN" sz="36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86325" y="3628390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4133"/>
              <a:ext cx="3975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无忧无虑</a:t>
              </a:r>
              <a:endParaRPr lang="zh-CN" altLang="en-US" sz="4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carefree, free from anxieties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78375" y="4364355"/>
            <a:ext cx="27228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wú yōu-wú lǜ</a:t>
            </a:r>
            <a:endParaRPr lang="en-US" altLang="zh-CN" sz="280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900" y="3610610"/>
            <a:ext cx="2229485" cy="3780790"/>
            <a:chOff x="4717" y="1909"/>
            <a:chExt cx="3511" cy="5954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崭新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brand-new, wholly new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343900" y="434657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zhǎn xīn</a:t>
            </a:r>
            <a:endParaRPr lang="en-US" altLang="zh-CN" sz="32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6805" y="20794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8243" y="69586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ah M\Desktop\封底.png封底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5410" y="-67310"/>
            <a:ext cx="1240345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111506" cy="2916646"/>
            <a:chOff x="1893" y="4058"/>
            <a:chExt cx="1592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923" cy="4593"/>
              <a:chOff x="-96" y="3669"/>
              <a:chExt cx="19802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9802" cy="3021"/>
                <a:chOff x="3051" y="4499"/>
                <a:chExt cx="19802" cy="3021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422" y="6618"/>
                  <a:ext cx="17431" cy="902"/>
                  <a:chOff x="7556" y="6618"/>
                  <a:chExt cx="17431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56" y="6618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658" y="6618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Meeting the old me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遇见原来的我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发昏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昏睡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昏庸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头昏脑涨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他还在生气，而且气得发昏。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他发高烧了，整日都在昏睡。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索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绳索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线索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摸索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探索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索取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索引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71918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码头上粗重的绳索是用来系船的。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警察花了很长时间才弄到了一点儿线索。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617041" y="1137285"/>
            <a:ext cx="14019530" cy="708660"/>
            <a:chOff x="3538" y="462"/>
            <a:chExt cx="4849" cy="1116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38" y="465"/>
              <a:ext cx="484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各抒己见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见解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无忧无虑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思索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比喻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今天讨论课的话题是“幸福是什么？”同学们经过一番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后纷纷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。有人说：“幸福就是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地过日子。”有人把幸福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为幸福的花儿，虽然美好，却很短暂；也有人认为幸福是以物质为基础的。可以说，以上这些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其实代表了每个人不同的价值观和人生观。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676525" y="3008630"/>
            <a:ext cx="28136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各抒己见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14360" y="3008630"/>
            <a:ext cx="34493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无忧无虑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4355" y="30086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思索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76090" y="381190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比喻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8520" y="52692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见解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忧虑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遥远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呈现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譬如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器官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现代社会，人们的压力越来越大，精神类疾病日益增多。这类疾病会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出不同的状态，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，有的人因为过于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而吃药；有的人怀疑身边的人或事；还有的人出现幻觉……这类疾病离我们并不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，所以我们应该像关注身体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上的疾病一样去关注心理问题。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983372" y="30594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譬如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5835" y="3794761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忧虑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23361" y="30594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呈现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72112" y="453771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遥远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9822" y="53098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器官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38000"/>
            <a:clrChange>
              <a:clrFrom>
                <a:srgbClr val="EBEBEB">
                  <a:alpha val="100000"/>
                </a:srgbClr>
              </a:clrFrom>
              <a:clrTo>
                <a:srgbClr val="EBEBE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7665" y="3931920"/>
            <a:ext cx="2989580" cy="314769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1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不瞒你说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插入语——用以表示说话人主观的想法、看法、意见或态度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0330" y="2621915"/>
            <a:ext cx="9457690" cy="1224156"/>
            <a:chOff x="518" y="3426"/>
            <a:chExt cx="14894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743"/>
              <a:ext cx="14894" cy="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不瞒你说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，对这个问题，我是这样想的。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00330" y="4126230"/>
            <a:ext cx="9271000" cy="1097280"/>
            <a:chOff x="518" y="3097"/>
            <a:chExt cx="14600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不瞒你说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，书法方面，本人虽称不上“家”，但水平还是有一些的。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1700" y="389255"/>
            <a:ext cx="2693670" cy="2308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2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我看、我想、说实在的、说真的、依我看、依我之见</a:t>
              </a:r>
              <a:endParaRPr lang="zh-CN" altLang="en-US" sz="2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55575" y="2539365"/>
            <a:ext cx="9465945" cy="1224156"/>
            <a:chOff x="502" y="3426"/>
            <a:chExt cx="1490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02" y="3538"/>
              <a:ext cx="14894" cy="11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说真的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，这次真是孩子给我上了一课：我深深地感到，相当好父母，首先要约束好自己的言行。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65735" y="4043680"/>
            <a:ext cx="9271000" cy="1097280"/>
            <a:chOff x="518" y="3097"/>
            <a:chExt cx="14600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说实在的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，她的问题涉及了我的隐私，我很反感，话也变得火药味十足。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2435" y="419100"/>
            <a:ext cx="2931160" cy="2356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2435" y="4945380"/>
            <a:ext cx="1888490" cy="1912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0595" y="5140960"/>
            <a:ext cx="1595755" cy="16383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936625" y="2160905"/>
            <a:ext cx="998791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 err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依我之见，无论你怎么选择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55917" y="2189480"/>
            <a:ext cx="37452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最后结果都是一样的。</a:t>
            </a:r>
            <a:endParaRPr lang="zh-CN" altLang="en-US" sz="28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5461621" y="3834765"/>
            <a:ext cx="267652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实在不怎么好听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05840" y="4001135"/>
            <a:ext cx="990155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不瞒你说，这个歌儿 </a:t>
            </a:r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__________________________________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8253095" y="5577840"/>
            <a:ext cx="37452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我并不在意能挣多少钱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8520" y="571182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他淡淡地说：“我写文章，说真的，就是玩儿，</a:t>
            </a:r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34260" y="880745"/>
            <a:ext cx="7945120" cy="708660"/>
            <a:chOff x="3538" y="462"/>
            <a:chExt cx="4849" cy="1116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38" y="465"/>
              <a:ext cx="484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完成句子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4860925" y="2143760"/>
            <a:ext cx="37452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那么我们就不去郊游了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268220"/>
            <a:ext cx="96310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如果明天天气不好，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。（那么）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6391275" y="3572510"/>
            <a:ext cx="481393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对欧美同学而言，汉字挺难的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1087945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日韩同学觉得汉字没那么难，可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（对......而言）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2555875" y="5699760"/>
            <a:ext cx="552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各抒己见，充分发表了各自的意见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598160"/>
            <a:ext cx="109169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同学们 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。（各抒己见）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27534" y="779145"/>
            <a:ext cx="7183214" cy="706755"/>
            <a:chOff x="3810" y="-315"/>
            <a:chExt cx="4384" cy="1113"/>
          </a:xfrm>
        </p:grpSpPr>
        <p:sp>
          <p:nvSpPr>
            <p:cNvPr id="43" name="圆角矩形 42"/>
            <p:cNvSpPr/>
            <p:nvPr/>
          </p:nvSpPr>
          <p:spPr>
            <a:xfrm>
              <a:off x="3930" y="-295"/>
              <a:ext cx="4264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10" y="-315"/>
              <a:ext cx="438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用所给词语或结构完成句子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700722" y="2153625"/>
            <a:ext cx="1079055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经过一段时间的观察，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。（确信）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12957" y="2218055"/>
            <a:ext cx="48139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我确信她是一个正直善良的人</a:t>
            </a:r>
            <a:endParaRPr lang="zh-CN" altLang="en-US" sz="28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5197475" y="3718560"/>
            <a:ext cx="659511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推测，地球上很多植物将面临灭绝的危险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05840" y="3767455"/>
            <a:ext cx="11059160" cy="11245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如果环境继续恶化，专家们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___________________________________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（推测）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7019925" y="5627370"/>
            <a:ext cx="16078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极端恶劣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5840" y="571182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青藏高原海拔很高，氧气稀薄，环境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。（极端）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27534" y="779145"/>
            <a:ext cx="7183214" cy="706755"/>
            <a:chOff x="3810" y="-315"/>
            <a:chExt cx="4384" cy="1113"/>
          </a:xfrm>
        </p:grpSpPr>
        <p:sp>
          <p:nvSpPr>
            <p:cNvPr id="8" name="圆角矩形 7"/>
            <p:cNvSpPr/>
            <p:nvPr/>
          </p:nvSpPr>
          <p:spPr>
            <a:xfrm>
              <a:off x="3930" y="-295"/>
              <a:ext cx="4264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10" y="-315"/>
              <a:ext cx="438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用所给词语或结构完成句子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</a:t>
            </a:r>
            <a:r>
              <a:rPr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更新：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更改</a:t>
            </a:r>
            <a:r>
              <a:rPr 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更换</a:t>
            </a:r>
            <a:r>
              <a:rPr 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更替</a:t>
            </a:r>
            <a:r>
              <a:rPr 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变更</a:t>
            </a:r>
            <a:endParaRPr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比喻：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昏迷：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思索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崭新：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ah M\Desktop\封底.png封底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5410" y="-67310"/>
            <a:ext cx="1240345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262142" cy="2916646"/>
            <a:chOff x="1893" y="4058"/>
            <a:chExt cx="1616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161" cy="4593"/>
              <a:chOff x="-96" y="3669"/>
              <a:chExt cx="20097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0097" cy="2928"/>
                <a:chOff x="3051" y="4499"/>
                <a:chExt cx="20097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821" y="6525"/>
                  <a:ext cx="17327" cy="902"/>
                  <a:chOff x="7955" y="6525"/>
                  <a:chExt cx="17327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95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953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Meeting the old me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遇见原来的我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枯燥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擅长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急躁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终身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悔恨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精确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伴随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致使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类似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日益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看到这个图片，你有什么感觉？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850" y="2142490"/>
            <a:ext cx="1966595" cy="25311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封底.png封底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82550" y="38100"/>
            <a:ext cx="120269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这个文章提了很多关于“你自己”的问题。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大卫·休谟认为不管你变化了多少，始终只有一个你。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作者完全同意德里克的观点。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08-1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4695" y="1822450"/>
            <a:ext cx="1221740" cy="942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53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封底.png封底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550" y="38100"/>
            <a:ext cx="120269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640" y="1106805"/>
            <a:ext cx="118827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如果有一天，你看到自己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婴儿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时期的一张照片，你能认出自己吗？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也许你会一下子认出自己，因为你觉得你一直都是你，但实际上，从拍照片的那一刻起，你的身上已经发生了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翻天覆地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的变化。比如说，你的皮肤自你出生以来已经被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更新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130多次了。你的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酒窝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不见了，5岁那年，你从高处往下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蹦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倒了，脸上留下的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疤痕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掩盖了它。你的大脑已经比拍照时增加了2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~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3倍的重量。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62430" y="5263515"/>
            <a:ext cx="1252283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婴儿、翻天覆地、更新、酒窝、蹦、跌、疤痕。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封底.png封底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550" y="38100"/>
            <a:ext cx="120269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160780"/>
            <a:ext cx="118979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如果你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确信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你就是你，不管怎样变化，那么，照片上的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婴儿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到底是不是你？是现在的你，还是一个不同的过去的你？如果是过去的你，那么，有多少个过去的你？是不是还会有更多的不同的你？你用电脑生成了一张你50岁时的图片，对你而言，就像看一个陌生人。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有关本体的问题，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困扰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了哲学家2500多年。什么是本体？这里说的本体就是我们的思想或身体。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37640" y="5746115"/>
            <a:ext cx="934148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请用重点词语复述故事：确信、婴儿、困扰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封底.png封底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550" y="38100"/>
            <a:ext cx="120269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赫拉克利特把自我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比喻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为一条河，河流流动时会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呈现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出不同的状态，但它始终是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固有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的那条河。他将自己的观点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阐述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为：不管你变化了多少，始终只有一个你。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大卫·休谟不同意“连续的自我”的观点。他是这样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陈述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自己的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见解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的：“我们的思想，是连续不断的认知组成的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演变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过程”。而你可以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推测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譬如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，婴儿大卫的油画呈现的是一个与成年大卫类似的人，并非完全相同。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3035" y="5538470"/>
            <a:ext cx="976058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比喻、呈现、固有、阐述、陈述、见解、推测、譬如。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封底.png封底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550" y="38100"/>
            <a:ext cx="120269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45" y="845820"/>
            <a:ext cx="120561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哲学家们对本体的问题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各抒己见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，我们却在想一些更为实际的问题，假如休谟是对的，那么从现在开始，10年后你就会成为另一个人，你还需要遵守现在的你做出的承诺吗？或者说，一个被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通缉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了15年的罪犯，今天还应该为当初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触犯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法律的行为受到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惩罚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吗？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我们每个人都会发生变化。譬如，你去整形，你因为过于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忧郁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而吃药，你做心、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肺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或者其他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器官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移植手术，这些都会逐渐改变你的面貌、情绪和行为，你还是你吗？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38605" y="5509895"/>
            <a:ext cx="995045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各抒己见、通缉、触犯、惩罚、忧郁、肺、器官。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封底.png封底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550" y="38100"/>
            <a:ext cx="120269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45" y="1479550"/>
            <a:ext cx="12056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德里克·帕菲特有一个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极端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得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空前绝后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的假设，例如将他的大脑一分为二，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移植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进另外两个身体中，两个人术后从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昏迷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清醒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过来，都会认为：“我是德里克。”但是，德里克不可能是两个人，他也不可能只是其中的一个。由此，他得出结论：“个人的本体并不是真正重要的事情。”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95450" y="5506720"/>
            <a:ext cx="995045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极端、空前绝后、移植、昏迷、清醒。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封底.png封底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550" y="38100"/>
            <a:ext cx="120269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45" y="1629410"/>
            <a:ext cx="12056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不瞒你说，对这个问题，我是这样想的：哲学家们的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言论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学说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离我们十分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遥远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，我们不会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陷入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本体的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思索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，我们也不会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设想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将大脑移植给两个人，那简直就是拿自己的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性命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开玩笑，我们只想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无忧无虑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地过日子。可是，会不会有一天，你醒来，感觉今天的我不像原来的我，而像是一个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崭新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的我了呢？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3035" y="5527040"/>
            <a:ext cx="995045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请用重点词语复述故事：言论、学说、遥远、陷入、思索、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设想、性命、无忧无虑、崭新。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14440"/>
                <a:gridCol w="5539740"/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从婴儿时期到现在，“你”发生了什么变化？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皮肤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酒窝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大脑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到底有多少个“你”？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婴儿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现在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3.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以后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关于本我的问题，哲学家们都有什么言论？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赫拉克利特：不管......，始终只有......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大卫·休谟：不同意......观点，……过程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3.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德里克·帕菲特：个人的本体并不是......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假如休谟的观点是对的，会带来什么样的问题？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10年后……遵守……承诺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罪犯......受到惩罚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导致人们改变的因素有哪些？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整形、吃药、手术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对普通人而言，本体的问题是怎样的？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不管变化了多少，始终只有一个你。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以前的你跟现在的你并不是同一个人。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人的思想最重要，本体并不是最重要的。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……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60450" y="356235"/>
            <a:ext cx="9829165" cy="650240"/>
            <a:chOff x="2527" y="3426"/>
            <a:chExt cx="12969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2527" y="3514"/>
              <a:ext cx="12969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“昨天的你和今天的你是同一个人吗？”下列观点你同意哪一个？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195" y="2719070"/>
            <a:ext cx="1806575" cy="168846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0145" y="2792730"/>
            <a:ext cx="1762125" cy="15595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8270" y="2818765"/>
            <a:ext cx="1713865" cy="15195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08135" y="2925445"/>
            <a:ext cx="1835150" cy="1306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把下面的句子按照正确顺序重新组合成语段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3009900"/>
            <a:ext cx="851408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A. 她一个人坐在这里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B. 她想起去年的现在，她是和男朋友两个人坐在这地方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C. 她当时心情是多么激动和欢乐啊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D. 心里像装着一块冰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F. 可是一年后的今天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“今天的你跟昨天的你是同一个人吗？”这是一个关于本体的哲学问题，哲学家们有不同的见解，这篇课文介绍了不同的哲学家对本体的认识和观点，请参考P80练习5，把课文缩写成300字左右的短文。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熟悉下列反义词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839953" y="2345198"/>
          <a:ext cx="4832350" cy="3944147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506345"/>
                <a:gridCol w="2326005"/>
              </a:tblGrid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动荡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稳定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服从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违抗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复活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灭亡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高潮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低潮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高尚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低谷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46735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合并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解散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浑浊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清澈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" name="Table 245"/>
          <p:cNvGraphicFramePr/>
          <p:nvPr>
            <p:custDataLst>
              <p:tags r:id="rId3"/>
            </p:custDataLst>
          </p:nvPr>
        </p:nvGraphicFramePr>
        <p:xfrm>
          <a:off x="6326353" y="2516013"/>
          <a:ext cx="4832350" cy="3397412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424430"/>
                <a:gridCol w="2407920"/>
              </a:tblGrid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简陋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豪华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歌颂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批判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停滞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发展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推翻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建立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延期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提前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制止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buClrTx/>
                        <a:buSzTx/>
                        <a:buFontTx/>
                      </a:pPr>
                      <a:r>
                        <a:rPr lang="zh-CN" sz="2400" b="1"/>
                        <a:t>允许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99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  <p:bldP spid="4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第八课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Lesson8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ah M\Desktop\婴儿.png婴儿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8175" y="2304415"/>
            <a:ext cx="2518410" cy="223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ah M\Desktop\跌.png跌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583600"/>
            <a:ext cx="1097915" cy="8128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ah M\Desktop\翻天覆地.png翻天覆地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4373" y="5175335"/>
            <a:ext cx="1158875" cy="9893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1378" y="7445042"/>
            <a:ext cx="817245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yīng’ér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婴儿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n. baby, infant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初生婴儿喜欢白天睡觉，晚上玩儿。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翻天覆地.png翻天覆地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2315" y="2430463"/>
            <a:ext cx="2317750" cy="19792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更新.png更新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571" y="5334084"/>
            <a:ext cx="632460" cy="671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婴儿.png婴儿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455965"/>
            <a:ext cx="1205865" cy="10680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6.jpeg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440000"/>
            <a:ext cx="107505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pn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44833" y="7312645"/>
            <a:ext cx="14103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fān tiān-fù dì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翻天覆地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earth-shaking, tremendous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372578" y="5401945"/>
            <a:ext cx="9441815" cy="720090"/>
            <a:chOff x="-887" y="9126"/>
            <a:chExt cx="12069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85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887" y="9255"/>
              <a:ext cx="1206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过去的十年，我的家乡发生了翻天覆地的变化。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PECIAL_SOURCE" val="bdnull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KSO_WM_UNIT_TABLE_BEAUTIFY" val="smartTable{a3504bfe-9be4-4cbb-8cd9-10c76e4b185a}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7.xml><?xml version="1.0" encoding="utf-8"?>
<p:tagLst xmlns:p="http://schemas.openxmlformats.org/presentationml/2006/main">
  <p:tag name="KSO_WM_SPECIAL_SOURCE" val="bdnull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KSO_WM_UNIT_PLACING_PICTURE_USER_VIEWPORT" val="{&quot;height&quot;:10680,&quot;width&quot;:19200}"/>
</p:tagLst>
</file>

<file path=ppt/tags/tag435.xml><?xml version="1.0" encoding="utf-8"?>
<p:tagLst xmlns:p="http://schemas.openxmlformats.org/presentationml/2006/main">
  <p:tag name="KSO_WM_UNIT_TABLE_BEAUTIFY" val="smartTable{a3504bfe-9be4-4cbb-8cd9-10c76e4b185a}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UNIT_TABLE_BEAUTIFY" val="smartTable{a3504bfe-9be4-4cbb-8cd9-10c76e4b185a}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PECIAL_SOURCE" val="bdnull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TABLE_BEAUTIFY" val="smartTable{ac5cdef5-b64f-45b7-a512-3dbb7f1231da}"/>
</p:tagLst>
</file>

<file path=ppt/tags/tag444.xml><?xml version="1.0" encoding="utf-8"?>
<p:tagLst xmlns:p="http://schemas.openxmlformats.org/presentationml/2006/main">
  <p:tag name="KSO_WM_UNIT_TABLE_BEAUTIFY" val="smartTable{a61f927c-faf0-4211-857c-d8a92f1573fb}"/>
</p:tagLst>
</file>

<file path=ppt/tags/tag44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6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13166,&quot;width&quot;:13166}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9796</Words>
  <Application>WPS Presentation</Application>
  <PresentationFormat>宽屏</PresentationFormat>
  <Paragraphs>1319</Paragraphs>
  <Slides>73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99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Helvetica Light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1715</cp:revision>
  <dcterms:created xsi:type="dcterms:W3CDTF">2022-10-04T14:36:00Z</dcterms:created>
  <dcterms:modified xsi:type="dcterms:W3CDTF">2022-11-02T16:23:05Z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81C324A9AE2F479DAB84BB368D045781</vt:lpwstr>
  </property>
</Properties>
</file>